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57" r:id="rId3"/>
    <p:sldId id="258" r:id="rId4"/>
    <p:sldId id="270"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968" autoAdjust="0"/>
  </p:normalViewPr>
  <p:slideViewPr>
    <p:cSldViewPr snapToGrid="0">
      <p:cViewPr varScale="1">
        <p:scale>
          <a:sx n="59" d="100"/>
          <a:sy n="59" d="100"/>
        </p:scale>
        <p:origin x="9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55F5A4-9C00-4E43-80F8-DB2AA16D4BF0}" type="datetimeFigureOut">
              <a:rPr lang="en-US" smtClean="0"/>
              <a:t>7/12/2021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0EA00-C2B0-481E-A8ED-A3EF8ECB6C5D}" type="slidenum">
              <a:rPr lang="en-US" smtClean="0"/>
              <a:t>‹#›</a:t>
            </a:fld>
            <a:endParaRPr lang="en-US"/>
          </a:p>
        </p:txBody>
      </p:sp>
    </p:spTree>
    <p:extLst>
      <p:ext uri="{BB962C8B-B14F-4D97-AF65-F5344CB8AC3E}">
        <p14:creationId xmlns:p14="http://schemas.microsoft.com/office/powerpoint/2010/main" val="3301618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1</a:t>
            </a:fld>
            <a:endParaRPr lang="en-US"/>
          </a:p>
        </p:txBody>
      </p:sp>
    </p:spTree>
    <p:extLst>
      <p:ext uri="{BB962C8B-B14F-4D97-AF65-F5344CB8AC3E}">
        <p14:creationId xmlns:p14="http://schemas.microsoft.com/office/powerpoint/2010/main" val="1188044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10</a:t>
            </a:fld>
            <a:endParaRPr lang="en-US"/>
          </a:p>
        </p:txBody>
      </p:sp>
    </p:spTree>
    <p:extLst>
      <p:ext uri="{BB962C8B-B14F-4D97-AF65-F5344CB8AC3E}">
        <p14:creationId xmlns:p14="http://schemas.microsoft.com/office/powerpoint/2010/main" val="3257023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11</a:t>
            </a:fld>
            <a:endParaRPr lang="en-US"/>
          </a:p>
        </p:txBody>
      </p:sp>
    </p:spTree>
    <p:extLst>
      <p:ext uri="{BB962C8B-B14F-4D97-AF65-F5344CB8AC3E}">
        <p14:creationId xmlns:p14="http://schemas.microsoft.com/office/powerpoint/2010/main" val="1464062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12</a:t>
            </a:fld>
            <a:endParaRPr lang="en-US"/>
          </a:p>
        </p:txBody>
      </p:sp>
    </p:spTree>
    <p:extLst>
      <p:ext uri="{BB962C8B-B14F-4D97-AF65-F5344CB8AC3E}">
        <p14:creationId xmlns:p14="http://schemas.microsoft.com/office/powerpoint/2010/main" val="3915384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230EA00-C2B0-481E-A8ED-A3EF8ECB6C5D}" type="slidenum">
              <a:rPr lang="en-US" smtClean="0"/>
              <a:t>13</a:t>
            </a:fld>
            <a:endParaRPr lang="en-US"/>
          </a:p>
        </p:txBody>
      </p:sp>
    </p:spTree>
    <p:extLst>
      <p:ext uri="{BB962C8B-B14F-4D97-AF65-F5344CB8AC3E}">
        <p14:creationId xmlns:p14="http://schemas.microsoft.com/office/powerpoint/2010/main" val="1672560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14</a:t>
            </a:fld>
            <a:endParaRPr lang="en-US"/>
          </a:p>
        </p:txBody>
      </p:sp>
    </p:spTree>
    <p:extLst>
      <p:ext uri="{BB962C8B-B14F-4D97-AF65-F5344CB8AC3E}">
        <p14:creationId xmlns:p14="http://schemas.microsoft.com/office/powerpoint/2010/main" val="402238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15</a:t>
            </a:fld>
            <a:endParaRPr lang="en-US"/>
          </a:p>
        </p:txBody>
      </p:sp>
    </p:spTree>
    <p:extLst>
      <p:ext uri="{BB962C8B-B14F-4D97-AF65-F5344CB8AC3E}">
        <p14:creationId xmlns:p14="http://schemas.microsoft.com/office/powerpoint/2010/main" val="2865219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2</a:t>
            </a:fld>
            <a:endParaRPr lang="en-US"/>
          </a:p>
        </p:txBody>
      </p:sp>
    </p:spTree>
    <p:extLst>
      <p:ext uri="{BB962C8B-B14F-4D97-AF65-F5344CB8AC3E}">
        <p14:creationId xmlns:p14="http://schemas.microsoft.com/office/powerpoint/2010/main" val="1581197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3</a:t>
            </a:fld>
            <a:endParaRPr lang="en-US"/>
          </a:p>
        </p:txBody>
      </p:sp>
    </p:spTree>
    <p:extLst>
      <p:ext uri="{BB962C8B-B14F-4D97-AF65-F5344CB8AC3E}">
        <p14:creationId xmlns:p14="http://schemas.microsoft.com/office/powerpoint/2010/main" val="2289564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4</a:t>
            </a:fld>
            <a:endParaRPr lang="en-US"/>
          </a:p>
        </p:txBody>
      </p:sp>
    </p:spTree>
    <p:extLst>
      <p:ext uri="{BB962C8B-B14F-4D97-AF65-F5344CB8AC3E}">
        <p14:creationId xmlns:p14="http://schemas.microsoft.com/office/powerpoint/2010/main" val="3788731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5</a:t>
            </a:fld>
            <a:endParaRPr lang="en-US"/>
          </a:p>
        </p:txBody>
      </p:sp>
    </p:spTree>
    <p:extLst>
      <p:ext uri="{BB962C8B-B14F-4D97-AF65-F5344CB8AC3E}">
        <p14:creationId xmlns:p14="http://schemas.microsoft.com/office/powerpoint/2010/main" val="308152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CSWE standards of education are met by having the students complete a learning contract with their supervisors that reflect what their goals are in learning the competencies as they relate to their field placement.   </a:t>
            </a:r>
          </a:p>
          <a:p>
            <a:endParaRPr lang="en-US" dirty="0"/>
          </a:p>
          <a:p>
            <a:r>
              <a:rPr lang="en-US" dirty="0"/>
              <a:t>Students are to complete a total of 420 hours at one field placement. This can be completed over one or two semesters. This should be discussed and agreed upon between the student and the agency. The specific amount of hours to be completed per week is also decided among the student and their supervisor. The goal is to complete the hours by the end of the semester. </a:t>
            </a:r>
          </a:p>
          <a:p>
            <a:endParaRPr lang="en-US" dirty="0"/>
          </a:p>
          <a:p>
            <a:r>
              <a:rPr lang="en-US" dirty="0"/>
              <a:t>Before beginning field placement: Field/task supervisor must have completed this training and turned in document to acknowledge completion. The student and field supervisor must have turned in all necessary documents. An in-person or video meeting between the student, field director, and the agency must be completed. Filed practicum should begin when the first week of class begins. </a:t>
            </a:r>
          </a:p>
          <a:p>
            <a:endParaRPr lang="en-US" dirty="0"/>
          </a:p>
          <a:p>
            <a:r>
              <a:rPr lang="en-US" dirty="0"/>
              <a:t>Students will be enrolled in a field seminar course while they are completing their field placement. The purpose is to provide students with the necessary educational tools to discuss what they are learning in their field placement and to apply their real life experience within the CSWE objectives.</a:t>
            </a:r>
          </a:p>
        </p:txBody>
      </p:sp>
      <p:sp>
        <p:nvSpPr>
          <p:cNvPr id="4" name="Slide Number Placeholder 3"/>
          <p:cNvSpPr>
            <a:spLocks noGrp="1"/>
          </p:cNvSpPr>
          <p:nvPr>
            <p:ph type="sldNum" sz="quarter" idx="5"/>
          </p:nvPr>
        </p:nvSpPr>
        <p:spPr/>
        <p:txBody>
          <a:bodyPr/>
          <a:lstStyle/>
          <a:p>
            <a:fld id="{1230EA00-C2B0-481E-A8ED-A3EF8ECB6C5D}" type="slidenum">
              <a:rPr lang="en-US" smtClean="0"/>
              <a:t>6</a:t>
            </a:fld>
            <a:endParaRPr lang="en-US"/>
          </a:p>
        </p:txBody>
      </p:sp>
    </p:spTree>
    <p:extLst>
      <p:ext uri="{BB962C8B-B14F-4D97-AF65-F5344CB8AC3E}">
        <p14:creationId xmlns:p14="http://schemas.microsoft.com/office/powerpoint/2010/main" val="976580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7</a:t>
            </a:fld>
            <a:endParaRPr lang="en-US"/>
          </a:p>
        </p:txBody>
      </p:sp>
    </p:spTree>
    <p:extLst>
      <p:ext uri="{BB962C8B-B14F-4D97-AF65-F5344CB8AC3E}">
        <p14:creationId xmlns:p14="http://schemas.microsoft.com/office/powerpoint/2010/main" val="1008981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8</a:t>
            </a:fld>
            <a:endParaRPr lang="en-US"/>
          </a:p>
        </p:txBody>
      </p:sp>
    </p:spTree>
    <p:extLst>
      <p:ext uri="{BB962C8B-B14F-4D97-AF65-F5344CB8AC3E}">
        <p14:creationId xmlns:p14="http://schemas.microsoft.com/office/powerpoint/2010/main" val="2332889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0EA00-C2B0-481E-A8ED-A3EF8ECB6C5D}" type="slidenum">
              <a:rPr lang="en-US" smtClean="0"/>
              <a:t>9</a:t>
            </a:fld>
            <a:endParaRPr lang="en-US"/>
          </a:p>
        </p:txBody>
      </p:sp>
    </p:spTree>
    <p:extLst>
      <p:ext uri="{BB962C8B-B14F-4D97-AF65-F5344CB8AC3E}">
        <p14:creationId xmlns:p14="http://schemas.microsoft.com/office/powerpoint/2010/main" val="658601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7/12/2021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7/12/2021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7/12/2021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7/12/2021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7/12/2021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7/12/2021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mailto:LDHines@staugustine.edu" TargetMode="External"/><Relationship Id="rId5" Type="http://schemas.openxmlformats.org/officeDocument/2006/relationships/hyperlink" Target="mailto:aguillen@staugustine.ed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5F43C-3BC7-4F3F-836A-FBFDB599F73F}"/>
              </a:ext>
            </a:extLst>
          </p:cNvPr>
          <p:cNvSpPr>
            <a:spLocks noGrp="1"/>
          </p:cNvSpPr>
          <p:nvPr>
            <p:ph type="ctrTitle"/>
          </p:nvPr>
        </p:nvSpPr>
        <p:spPr>
          <a:xfrm>
            <a:off x="2417779" y="887569"/>
            <a:ext cx="8637073" cy="2541431"/>
          </a:xfrm>
        </p:spPr>
        <p:txBody>
          <a:bodyPr/>
          <a:lstStyle/>
          <a:p>
            <a:r>
              <a:rPr lang="en-US" dirty="0"/>
              <a:t>Training for field &amp; task supervisors</a:t>
            </a:r>
          </a:p>
        </p:txBody>
      </p:sp>
      <p:sp>
        <p:nvSpPr>
          <p:cNvPr id="3" name="Subtitle 2">
            <a:extLst>
              <a:ext uri="{FF2B5EF4-FFF2-40B4-BE49-F238E27FC236}">
                <a16:creationId xmlns:a16="http://schemas.microsoft.com/office/drawing/2014/main" id="{B4BFD66E-1286-45DB-A7CD-E77076EE3153}"/>
              </a:ext>
            </a:extLst>
          </p:cNvPr>
          <p:cNvSpPr>
            <a:spLocks noGrp="1"/>
          </p:cNvSpPr>
          <p:nvPr>
            <p:ph type="subTitle" idx="1"/>
          </p:nvPr>
        </p:nvSpPr>
        <p:spPr/>
        <p:txBody>
          <a:bodyPr/>
          <a:lstStyle/>
          <a:p>
            <a:r>
              <a:rPr lang="en-US" dirty="0"/>
              <a:t>Angelica Guillen, LCSW, msw, </a:t>
            </a:r>
          </a:p>
          <a:p>
            <a:r>
              <a:rPr lang="en-US" dirty="0"/>
              <a:t>Field director/professor</a:t>
            </a:r>
          </a:p>
        </p:txBody>
      </p:sp>
      <p:pic>
        <p:nvPicPr>
          <p:cNvPr id="7" name="Audio 6">
            <a:hlinkClick r:id="" action="ppaction://media"/>
            <a:extLst>
              <a:ext uri="{FF2B5EF4-FFF2-40B4-BE49-F238E27FC236}">
                <a16:creationId xmlns:a16="http://schemas.microsoft.com/office/drawing/2014/main" id="{1A7901CE-009B-44FC-A605-DB192B80F2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7194917"/>
      </p:ext>
    </p:extLst>
  </p:cSld>
  <p:clrMapOvr>
    <a:masterClrMapping/>
  </p:clrMapOvr>
  <mc:AlternateContent xmlns:mc="http://schemas.openxmlformats.org/markup-compatibility/2006">
    <mc:Choice xmlns:p14="http://schemas.microsoft.com/office/powerpoint/2010/main" Requires="p14">
      <p:transition spd="slow" p14:dur="2000" advTm="19946"/>
    </mc:Choice>
    <mc:Fallback>
      <p:transition spd="slow" advTm="19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E9FC-A68E-41C0-92D6-DCFAED414622}"/>
              </a:ext>
            </a:extLst>
          </p:cNvPr>
          <p:cNvSpPr>
            <a:spLocks noGrp="1"/>
          </p:cNvSpPr>
          <p:nvPr>
            <p:ph type="title"/>
          </p:nvPr>
        </p:nvSpPr>
        <p:spPr/>
        <p:txBody>
          <a:bodyPr/>
          <a:lstStyle/>
          <a:p>
            <a:pPr algn="ctr"/>
            <a:r>
              <a:rPr lang="en-US" dirty="0"/>
              <a:t>Students with disabilities</a:t>
            </a:r>
          </a:p>
        </p:txBody>
      </p:sp>
      <p:sp>
        <p:nvSpPr>
          <p:cNvPr id="3" name="Content Placeholder 2">
            <a:extLst>
              <a:ext uri="{FF2B5EF4-FFF2-40B4-BE49-F238E27FC236}">
                <a16:creationId xmlns:a16="http://schemas.microsoft.com/office/drawing/2014/main" id="{A9B0B45E-7821-4A64-B0A8-DC709AE40FB9}"/>
              </a:ext>
            </a:extLst>
          </p:cNvPr>
          <p:cNvSpPr>
            <a:spLocks noGrp="1"/>
          </p:cNvSpPr>
          <p:nvPr>
            <p:ph idx="1"/>
          </p:nvPr>
        </p:nvSpPr>
        <p:spPr/>
        <p:txBody>
          <a:bodyPr/>
          <a:lstStyle/>
          <a:p>
            <a:r>
              <a:rPr lang="en-US" dirty="0"/>
              <a:t>Policy on services for students with disabilities</a:t>
            </a:r>
          </a:p>
          <a:p>
            <a:r>
              <a:rPr lang="en-US" dirty="0"/>
              <a:t>Procedure for requesting services</a:t>
            </a:r>
          </a:p>
          <a:p>
            <a:r>
              <a:rPr lang="en-US" dirty="0"/>
              <a:t>Learning disabilities and learning assistance packet</a:t>
            </a:r>
          </a:p>
          <a:p>
            <a:r>
              <a:rPr lang="en-US" dirty="0"/>
              <a:t>Students should discuss with their field supervisor of any accommodations that are needed</a:t>
            </a:r>
          </a:p>
          <a:p>
            <a:endParaRPr lang="en-US" dirty="0"/>
          </a:p>
        </p:txBody>
      </p:sp>
      <p:pic>
        <p:nvPicPr>
          <p:cNvPr id="5" name="Audio 4">
            <a:hlinkClick r:id="" action="ppaction://media"/>
            <a:extLst>
              <a:ext uri="{FF2B5EF4-FFF2-40B4-BE49-F238E27FC236}">
                <a16:creationId xmlns:a16="http://schemas.microsoft.com/office/drawing/2014/main" id="{C96711F4-835F-402B-BC1B-D496BE3257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54999307"/>
      </p:ext>
    </p:extLst>
  </p:cSld>
  <p:clrMapOvr>
    <a:masterClrMapping/>
  </p:clrMapOvr>
  <mc:AlternateContent xmlns:mc="http://schemas.openxmlformats.org/markup-compatibility/2006">
    <mc:Choice xmlns:p14="http://schemas.microsoft.com/office/powerpoint/2010/main" Requires="p14">
      <p:transition spd="slow" p14:dur="2000" advTm="102980"/>
    </mc:Choice>
    <mc:Fallback>
      <p:transition spd="slow" advTm="102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C3B1A-7F37-455E-83E6-20C4C5D91555}"/>
              </a:ext>
            </a:extLst>
          </p:cNvPr>
          <p:cNvSpPr>
            <a:spLocks noGrp="1"/>
          </p:cNvSpPr>
          <p:nvPr>
            <p:ph type="title"/>
          </p:nvPr>
        </p:nvSpPr>
        <p:spPr/>
        <p:txBody>
          <a:bodyPr/>
          <a:lstStyle/>
          <a:p>
            <a:pPr algn="ctr"/>
            <a:r>
              <a:rPr lang="en-US" dirty="0"/>
              <a:t>The school’s role in field education</a:t>
            </a:r>
          </a:p>
        </p:txBody>
      </p:sp>
      <p:sp>
        <p:nvSpPr>
          <p:cNvPr id="3" name="Content Placeholder 2">
            <a:extLst>
              <a:ext uri="{FF2B5EF4-FFF2-40B4-BE49-F238E27FC236}">
                <a16:creationId xmlns:a16="http://schemas.microsoft.com/office/drawing/2014/main" id="{7BDAC32F-573D-4418-B325-BA2A6535F64A}"/>
              </a:ext>
            </a:extLst>
          </p:cNvPr>
          <p:cNvSpPr>
            <a:spLocks noGrp="1"/>
          </p:cNvSpPr>
          <p:nvPr>
            <p:ph idx="1"/>
          </p:nvPr>
        </p:nvSpPr>
        <p:spPr/>
        <p:txBody>
          <a:bodyPr/>
          <a:lstStyle/>
          <a:p>
            <a:r>
              <a:rPr lang="en-US" dirty="0"/>
              <a:t>Field Director</a:t>
            </a:r>
          </a:p>
          <a:p>
            <a:r>
              <a:rPr lang="en-US" dirty="0"/>
              <a:t>Communication</a:t>
            </a:r>
          </a:p>
          <a:p>
            <a:r>
              <a:rPr lang="en-US" dirty="0"/>
              <a:t>Site visits</a:t>
            </a:r>
          </a:p>
          <a:p>
            <a:r>
              <a:rPr lang="en-US" dirty="0"/>
              <a:t>Support before and during the field experience</a:t>
            </a:r>
          </a:p>
          <a:p>
            <a:endParaRPr lang="en-US" dirty="0"/>
          </a:p>
          <a:p>
            <a:endParaRPr lang="en-US" dirty="0"/>
          </a:p>
        </p:txBody>
      </p:sp>
      <p:pic>
        <p:nvPicPr>
          <p:cNvPr id="5" name="Audio 4">
            <a:hlinkClick r:id="" action="ppaction://media"/>
            <a:extLst>
              <a:ext uri="{FF2B5EF4-FFF2-40B4-BE49-F238E27FC236}">
                <a16:creationId xmlns:a16="http://schemas.microsoft.com/office/drawing/2014/main" id="{EF45D146-C4AF-462D-8E08-9B78FE6470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0882127"/>
      </p:ext>
    </p:extLst>
  </p:cSld>
  <p:clrMapOvr>
    <a:masterClrMapping/>
  </p:clrMapOvr>
  <mc:AlternateContent xmlns:mc="http://schemas.openxmlformats.org/markup-compatibility/2006">
    <mc:Choice xmlns:p14="http://schemas.microsoft.com/office/powerpoint/2010/main" Requires="p14">
      <p:transition spd="slow" p14:dur="2000" advTm="67439"/>
    </mc:Choice>
    <mc:Fallback>
      <p:transition spd="slow" advTm="67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1CAA7-4C55-4FAE-87F7-0334F2D2EF74}"/>
              </a:ext>
            </a:extLst>
          </p:cNvPr>
          <p:cNvSpPr>
            <a:spLocks noGrp="1"/>
          </p:cNvSpPr>
          <p:nvPr>
            <p:ph type="title"/>
          </p:nvPr>
        </p:nvSpPr>
        <p:spPr/>
        <p:txBody>
          <a:bodyPr/>
          <a:lstStyle/>
          <a:p>
            <a:pPr algn="ctr"/>
            <a:r>
              <a:rPr lang="en-US" dirty="0"/>
              <a:t>The agency's role in field education</a:t>
            </a:r>
          </a:p>
        </p:txBody>
      </p:sp>
      <p:sp>
        <p:nvSpPr>
          <p:cNvPr id="3" name="Content Placeholder 2">
            <a:extLst>
              <a:ext uri="{FF2B5EF4-FFF2-40B4-BE49-F238E27FC236}">
                <a16:creationId xmlns:a16="http://schemas.microsoft.com/office/drawing/2014/main" id="{212A453D-E936-44FC-8079-9AC79D9946F8}"/>
              </a:ext>
            </a:extLst>
          </p:cNvPr>
          <p:cNvSpPr>
            <a:spLocks noGrp="1"/>
          </p:cNvSpPr>
          <p:nvPr>
            <p:ph idx="1"/>
          </p:nvPr>
        </p:nvSpPr>
        <p:spPr/>
        <p:txBody>
          <a:bodyPr/>
          <a:lstStyle/>
          <a:p>
            <a:r>
              <a:rPr lang="en-US" dirty="0"/>
              <a:t>Turning in documents- MOA, learning contract, and a copy of your credentials</a:t>
            </a:r>
          </a:p>
          <a:p>
            <a:r>
              <a:rPr lang="en-US" dirty="0"/>
              <a:t>Complete video training </a:t>
            </a:r>
          </a:p>
          <a:p>
            <a:r>
              <a:rPr lang="en-US" dirty="0"/>
              <a:t>Meeting with field director</a:t>
            </a:r>
          </a:p>
          <a:p>
            <a:r>
              <a:rPr lang="en-US" dirty="0"/>
              <a:t>Supervision</a:t>
            </a:r>
          </a:p>
          <a:p>
            <a:r>
              <a:rPr lang="en-US" dirty="0"/>
              <a:t>Completing field in students place of employment </a:t>
            </a:r>
          </a:p>
        </p:txBody>
      </p:sp>
      <p:pic>
        <p:nvPicPr>
          <p:cNvPr id="5" name="Audio 4">
            <a:hlinkClick r:id="" action="ppaction://media"/>
            <a:extLst>
              <a:ext uri="{FF2B5EF4-FFF2-40B4-BE49-F238E27FC236}">
                <a16:creationId xmlns:a16="http://schemas.microsoft.com/office/drawing/2014/main" id="{32E82F9F-5287-40C2-ADD2-0DEA6274B6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77559767"/>
      </p:ext>
    </p:extLst>
  </p:cSld>
  <p:clrMapOvr>
    <a:masterClrMapping/>
  </p:clrMapOvr>
  <mc:AlternateContent xmlns:mc="http://schemas.openxmlformats.org/markup-compatibility/2006">
    <mc:Choice xmlns:p14="http://schemas.microsoft.com/office/powerpoint/2010/main" Requires="p14">
      <p:transition spd="slow" p14:dur="2000" advTm="166768"/>
    </mc:Choice>
    <mc:Fallback>
      <p:transition spd="slow" advTm="166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7626-14D6-423E-A8C7-CC0176FA1AD0}"/>
              </a:ext>
            </a:extLst>
          </p:cNvPr>
          <p:cNvSpPr>
            <a:spLocks noGrp="1"/>
          </p:cNvSpPr>
          <p:nvPr>
            <p:ph type="title"/>
          </p:nvPr>
        </p:nvSpPr>
        <p:spPr/>
        <p:txBody>
          <a:bodyPr/>
          <a:lstStyle/>
          <a:p>
            <a:pPr algn="ctr"/>
            <a:r>
              <a:rPr lang="en-US" dirty="0"/>
              <a:t>The student’s role in field placement</a:t>
            </a:r>
          </a:p>
        </p:txBody>
      </p:sp>
      <p:sp>
        <p:nvSpPr>
          <p:cNvPr id="3" name="Content Placeholder 2">
            <a:extLst>
              <a:ext uri="{FF2B5EF4-FFF2-40B4-BE49-F238E27FC236}">
                <a16:creationId xmlns:a16="http://schemas.microsoft.com/office/drawing/2014/main" id="{78D60341-46C7-4391-85FC-E613E3869DA0}"/>
              </a:ext>
            </a:extLst>
          </p:cNvPr>
          <p:cNvSpPr>
            <a:spLocks noGrp="1"/>
          </p:cNvSpPr>
          <p:nvPr>
            <p:ph idx="1"/>
          </p:nvPr>
        </p:nvSpPr>
        <p:spPr/>
        <p:txBody>
          <a:bodyPr/>
          <a:lstStyle/>
          <a:p>
            <a:r>
              <a:rPr lang="en-US" dirty="0"/>
              <a:t>Student objectives</a:t>
            </a:r>
            <a:r>
              <a:rPr lang="en-US" dirty="0">
                <a:sym typeface="Wingdings" panose="05000000000000000000" pitchFamily="2" charset="2"/>
              </a:rPr>
              <a:t> </a:t>
            </a:r>
            <a:r>
              <a:rPr lang="en-US" dirty="0"/>
              <a:t>Self eval at the end of field placement</a:t>
            </a:r>
          </a:p>
          <a:p>
            <a:r>
              <a:rPr lang="en-US" dirty="0"/>
              <a:t>Supervision</a:t>
            </a:r>
          </a:p>
          <a:p>
            <a:r>
              <a:rPr lang="en-US" dirty="0"/>
              <a:t>Roles and responsibilities- as a learner and active participation</a:t>
            </a:r>
          </a:p>
          <a:p>
            <a:r>
              <a:rPr lang="en-US" dirty="0"/>
              <a:t>Attendance/ breaks/ vacation/ time off</a:t>
            </a:r>
          </a:p>
          <a:p>
            <a:r>
              <a:rPr lang="en-US" dirty="0"/>
              <a:t>Ending field placement – as part of the program such as completing self-evaluation and terminating with clients and agency needs</a:t>
            </a:r>
          </a:p>
          <a:p>
            <a:pPr marL="0" indent="0">
              <a:buNone/>
            </a:pPr>
            <a:endParaRPr lang="en-US" dirty="0"/>
          </a:p>
        </p:txBody>
      </p:sp>
      <p:pic>
        <p:nvPicPr>
          <p:cNvPr id="5" name="Audio 4">
            <a:hlinkClick r:id="" action="ppaction://media"/>
            <a:extLst>
              <a:ext uri="{FF2B5EF4-FFF2-40B4-BE49-F238E27FC236}">
                <a16:creationId xmlns:a16="http://schemas.microsoft.com/office/drawing/2014/main" id="{98BD8E65-135F-467A-B06C-4232C1F4A5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28276933"/>
      </p:ext>
    </p:extLst>
  </p:cSld>
  <p:clrMapOvr>
    <a:masterClrMapping/>
  </p:clrMapOvr>
  <mc:AlternateContent xmlns:mc="http://schemas.openxmlformats.org/markup-compatibility/2006">
    <mc:Choice xmlns:p14="http://schemas.microsoft.com/office/powerpoint/2010/main" Requires="p14">
      <p:transition spd="slow" p14:dur="2000" advTm="269042"/>
    </mc:Choice>
    <mc:Fallback>
      <p:transition spd="slow" advTm="26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1492B-F53D-4919-8D40-ABB83AA1E218}"/>
              </a:ext>
            </a:extLst>
          </p:cNvPr>
          <p:cNvSpPr>
            <a:spLocks noGrp="1"/>
          </p:cNvSpPr>
          <p:nvPr>
            <p:ph type="title"/>
          </p:nvPr>
        </p:nvSpPr>
        <p:spPr/>
        <p:txBody>
          <a:bodyPr/>
          <a:lstStyle/>
          <a:p>
            <a:pPr algn="ctr"/>
            <a:r>
              <a:rPr lang="en-US" dirty="0"/>
              <a:t>The student’s role in field placement, cont’d</a:t>
            </a:r>
          </a:p>
        </p:txBody>
      </p:sp>
      <p:sp>
        <p:nvSpPr>
          <p:cNvPr id="3" name="Content Placeholder 2">
            <a:extLst>
              <a:ext uri="{FF2B5EF4-FFF2-40B4-BE49-F238E27FC236}">
                <a16:creationId xmlns:a16="http://schemas.microsoft.com/office/drawing/2014/main" id="{182FD2DD-1E16-435A-99DF-E26B8C5A89A1}"/>
              </a:ext>
            </a:extLst>
          </p:cNvPr>
          <p:cNvSpPr>
            <a:spLocks noGrp="1"/>
          </p:cNvSpPr>
          <p:nvPr>
            <p:ph idx="1"/>
          </p:nvPr>
        </p:nvSpPr>
        <p:spPr/>
        <p:txBody>
          <a:bodyPr/>
          <a:lstStyle/>
          <a:p>
            <a:r>
              <a:rPr lang="en-US" dirty="0"/>
              <a:t>Professional performance</a:t>
            </a:r>
          </a:p>
          <a:p>
            <a:pPr marL="457200" indent="-457200">
              <a:buFont typeface="+mj-lt"/>
              <a:buAutoNum type="arabicPeriod"/>
            </a:pPr>
            <a:r>
              <a:rPr lang="en-US" dirty="0"/>
              <a:t>Managing poor performance</a:t>
            </a:r>
          </a:p>
          <a:p>
            <a:pPr marL="457200" indent="-457200">
              <a:buFont typeface="+mj-lt"/>
              <a:buAutoNum type="arabicPeriod"/>
            </a:pPr>
            <a:r>
              <a:rPr lang="en-US" dirty="0"/>
              <a:t>Termination of field for major performance problems</a:t>
            </a:r>
          </a:p>
          <a:p>
            <a:pPr marL="457200" indent="-457200">
              <a:buFont typeface="+mj-lt"/>
              <a:buAutoNum type="arabicPeriod"/>
            </a:pPr>
            <a:r>
              <a:rPr lang="en-US" dirty="0"/>
              <a:t>Termination or suspension from field placement</a:t>
            </a:r>
          </a:p>
          <a:p>
            <a:pPr marL="457200" indent="-457200">
              <a:buFont typeface="+mj-lt"/>
              <a:buAutoNum type="arabicPeriod"/>
            </a:pPr>
            <a:r>
              <a:rPr lang="en-US" dirty="0"/>
              <a:t>Student due process</a:t>
            </a:r>
          </a:p>
          <a:p>
            <a:pPr marL="457200" indent="-457200">
              <a:buFont typeface="+mj-lt"/>
              <a:buAutoNum type="arabicPeriod"/>
            </a:pPr>
            <a:r>
              <a:rPr lang="en-US" dirty="0"/>
              <a:t>Student grievance with the agency</a:t>
            </a:r>
          </a:p>
        </p:txBody>
      </p:sp>
      <p:pic>
        <p:nvPicPr>
          <p:cNvPr id="6" name="Audio 5">
            <a:hlinkClick r:id="" action="ppaction://media"/>
            <a:extLst>
              <a:ext uri="{FF2B5EF4-FFF2-40B4-BE49-F238E27FC236}">
                <a16:creationId xmlns:a16="http://schemas.microsoft.com/office/drawing/2014/main" id="{DE2B3933-98A2-4F86-B50C-C071219198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69987108"/>
      </p:ext>
    </p:extLst>
  </p:cSld>
  <p:clrMapOvr>
    <a:masterClrMapping/>
  </p:clrMapOvr>
  <mc:AlternateContent xmlns:mc="http://schemas.openxmlformats.org/markup-compatibility/2006">
    <mc:Choice xmlns:p14="http://schemas.microsoft.com/office/powerpoint/2010/main" Requires="p14">
      <p:transition spd="slow" p14:dur="2000" advTm="168264"/>
    </mc:Choice>
    <mc:Fallback>
      <p:transition spd="slow" advTm="16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53DBA-4960-46CE-ACC8-06829CA48A01}"/>
              </a:ext>
            </a:extLst>
          </p:cNvPr>
          <p:cNvSpPr>
            <a:spLocks noGrp="1"/>
          </p:cNvSpPr>
          <p:nvPr>
            <p:ph type="title"/>
          </p:nvPr>
        </p:nvSpPr>
        <p:spPr/>
        <p:txBody>
          <a:bodyPr/>
          <a:lstStyle/>
          <a:p>
            <a:pPr algn="ctr"/>
            <a:r>
              <a:rPr lang="en-US" dirty="0"/>
              <a:t>Thank you/ Acknowledgement form</a:t>
            </a:r>
          </a:p>
        </p:txBody>
      </p:sp>
      <p:sp>
        <p:nvSpPr>
          <p:cNvPr id="3" name="Content Placeholder 2">
            <a:extLst>
              <a:ext uri="{FF2B5EF4-FFF2-40B4-BE49-F238E27FC236}">
                <a16:creationId xmlns:a16="http://schemas.microsoft.com/office/drawing/2014/main" id="{0FA0A1E3-C61E-4E68-B7C1-40AE3F75EF14}"/>
              </a:ext>
            </a:extLst>
          </p:cNvPr>
          <p:cNvSpPr>
            <a:spLocks noGrp="1"/>
          </p:cNvSpPr>
          <p:nvPr>
            <p:ph sz="half" idx="1"/>
          </p:nvPr>
        </p:nvSpPr>
        <p:spPr/>
        <p:txBody>
          <a:bodyPr>
            <a:normAutofit/>
          </a:bodyPr>
          <a:lstStyle/>
          <a:p>
            <a:r>
              <a:rPr lang="en-US" dirty="0"/>
              <a:t>Acknowledgement form for field supervisors- can be found on SAC Current BSW student webpage</a:t>
            </a:r>
          </a:p>
          <a:p>
            <a:r>
              <a:rPr lang="en-US" dirty="0"/>
              <a:t>Please email this form back to the field director with the subject line reading: Student last name, first name- Name of the agency.  Acknowledgement form. </a:t>
            </a:r>
          </a:p>
        </p:txBody>
      </p:sp>
      <p:sp>
        <p:nvSpPr>
          <p:cNvPr id="4" name="Content Placeholder 3">
            <a:extLst>
              <a:ext uri="{FF2B5EF4-FFF2-40B4-BE49-F238E27FC236}">
                <a16:creationId xmlns:a16="http://schemas.microsoft.com/office/drawing/2014/main" id="{102EE3C8-5B1D-4175-834D-079962298A9F}"/>
              </a:ext>
            </a:extLst>
          </p:cNvPr>
          <p:cNvSpPr>
            <a:spLocks noGrp="1"/>
          </p:cNvSpPr>
          <p:nvPr>
            <p:ph sz="half" idx="2"/>
          </p:nvPr>
        </p:nvSpPr>
        <p:spPr/>
        <p:txBody>
          <a:bodyPr>
            <a:normAutofit/>
          </a:bodyPr>
          <a:lstStyle/>
          <a:p>
            <a:r>
              <a:rPr lang="en-US" dirty="0">
                <a:solidFill>
                  <a:schemeClr val="accent1">
                    <a:lumMod val="75000"/>
                  </a:schemeClr>
                </a:solidFill>
              </a:rPr>
              <a:t>Memorandum of agreement</a:t>
            </a:r>
          </a:p>
          <a:p>
            <a:r>
              <a:rPr lang="en-US" dirty="0">
                <a:solidFill>
                  <a:schemeClr val="accent1">
                    <a:lumMod val="75000"/>
                  </a:schemeClr>
                </a:solidFill>
              </a:rPr>
              <a:t>Learning contract</a:t>
            </a:r>
          </a:p>
          <a:p>
            <a:r>
              <a:rPr lang="en-US" dirty="0">
                <a:solidFill>
                  <a:schemeClr val="accent1">
                    <a:lumMod val="75000"/>
                  </a:schemeClr>
                </a:solidFill>
              </a:rPr>
              <a:t>Student's place of employment form</a:t>
            </a:r>
          </a:p>
          <a:p>
            <a:r>
              <a:rPr lang="en-US" dirty="0">
                <a:solidFill>
                  <a:schemeClr val="accent1">
                    <a:lumMod val="75000"/>
                  </a:schemeClr>
                </a:solidFill>
              </a:rPr>
              <a:t>Copy of supervisor’s credentials</a:t>
            </a:r>
          </a:p>
          <a:p>
            <a:r>
              <a:rPr lang="en-US" dirty="0">
                <a:solidFill>
                  <a:schemeClr val="accent1">
                    <a:lumMod val="75000"/>
                  </a:schemeClr>
                </a:solidFill>
              </a:rPr>
              <a:t>Midterm evaluation</a:t>
            </a:r>
          </a:p>
          <a:p>
            <a:r>
              <a:rPr lang="en-US" dirty="0">
                <a:solidFill>
                  <a:schemeClr val="accent1">
                    <a:lumMod val="75000"/>
                  </a:schemeClr>
                </a:solidFill>
              </a:rPr>
              <a:t>Manual agreement</a:t>
            </a:r>
          </a:p>
          <a:p>
            <a:r>
              <a:rPr lang="en-US" dirty="0">
                <a:solidFill>
                  <a:schemeClr val="accent1">
                    <a:lumMod val="75000"/>
                  </a:schemeClr>
                </a:solidFill>
              </a:rPr>
              <a:t>Felony policy</a:t>
            </a:r>
          </a:p>
          <a:p>
            <a:endParaRPr lang="en-US" dirty="0">
              <a:solidFill>
                <a:schemeClr val="accent1">
                  <a:lumMod val="75000"/>
                </a:schemeClr>
              </a:solidFill>
            </a:endParaRPr>
          </a:p>
        </p:txBody>
      </p:sp>
      <p:pic>
        <p:nvPicPr>
          <p:cNvPr id="6" name="Audio 5">
            <a:hlinkClick r:id="" action="ppaction://media"/>
            <a:extLst>
              <a:ext uri="{FF2B5EF4-FFF2-40B4-BE49-F238E27FC236}">
                <a16:creationId xmlns:a16="http://schemas.microsoft.com/office/drawing/2014/main" id="{52FB6A01-1A58-465B-B819-75CB758023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54340612"/>
      </p:ext>
    </p:extLst>
  </p:cSld>
  <p:clrMapOvr>
    <a:masterClrMapping/>
  </p:clrMapOvr>
  <mc:AlternateContent xmlns:mc="http://schemas.openxmlformats.org/markup-compatibility/2006">
    <mc:Choice xmlns:p14="http://schemas.microsoft.com/office/powerpoint/2010/main" Requires="p14">
      <p:transition spd="slow" p14:dur="2000" advTm="47068"/>
    </mc:Choice>
    <mc:Fallback>
      <p:transition spd="slow" advTm="4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C55D7-733F-4C34-A939-2BEBDE9ACA58}"/>
              </a:ext>
            </a:extLst>
          </p:cNvPr>
          <p:cNvSpPr>
            <a:spLocks noGrp="1"/>
          </p:cNvSpPr>
          <p:nvPr>
            <p:ph type="title"/>
          </p:nvPr>
        </p:nvSpPr>
        <p:spPr/>
        <p:txBody>
          <a:bodyPr/>
          <a:lstStyle/>
          <a:p>
            <a:pPr algn="ctr"/>
            <a:r>
              <a:rPr lang="en-US" dirty="0"/>
              <a:t>Welcome</a:t>
            </a:r>
          </a:p>
        </p:txBody>
      </p:sp>
      <p:sp>
        <p:nvSpPr>
          <p:cNvPr id="3" name="Content Placeholder 2">
            <a:extLst>
              <a:ext uri="{FF2B5EF4-FFF2-40B4-BE49-F238E27FC236}">
                <a16:creationId xmlns:a16="http://schemas.microsoft.com/office/drawing/2014/main" id="{99D43594-3AE0-4135-B46F-BE502180DD05}"/>
              </a:ext>
            </a:extLst>
          </p:cNvPr>
          <p:cNvSpPr>
            <a:spLocks noGrp="1"/>
          </p:cNvSpPr>
          <p:nvPr>
            <p:ph idx="1"/>
          </p:nvPr>
        </p:nvSpPr>
        <p:spPr/>
        <p:txBody>
          <a:bodyPr/>
          <a:lstStyle/>
          <a:p>
            <a:r>
              <a:rPr lang="en-US" dirty="0"/>
              <a:t>Angelica Guillen- office phone 773-878-3721/ </a:t>
            </a:r>
            <a:r>
              <a:rPr lang="en-US" dirty="0">
                <a:solidFill>
                  <a:schemeClr val="accent1">
                    <a:lumMod val="75000"/>
                  </a:schemeClr>
                </a:solidFill>
                <a:hlinkClick r:id="rId5">
                  <a:extLst>
                    <a:ext uri="{A12FA001-AC4F-418D-AE19-62706E023703}">
                      <ahyp:hlinkClr xmlns:ahyp="http://schemas.microsoft.com/office/drawing/2018/hyperlinkcolor" val="tx"/>
                    </a:ext>
                  </a:extLst>
                </a:hlinkClick>
              </a:rPr>
              <a:t>AGuillen@staugustine.edu</a:t>
            </a:r>
            <a:endParaRPr lang="en-US" dirty="0">
              <a:solidFill>
                <a:schemeClr val="accent1">
                  <a:lumMod val="75000"/>
                </a:schemeClr>
              </a:solidFill>
            </a:endParaRPr>
          </a:p>
          <a:p>
            <a:r>
              <a:rPr lang="en-US" dirty="0"/>
              <a:t>Dr. Lisa D. Hines- office phone 773-878-3718/ </a:t>
            </a:r>
            <a:r>
              <a:rPr lang="en-US" dirty="0">
                <a:solidFill>
                  <a:schemeClr val="accent1">
                    <a:lumMod val="75000"/>
                  </a:schemeClr>
                </a:solidFill>
                <a:hlinkClick r:id="rId6">
                  <a:extLst>
                    <a:ext uri="{A12FA001-AC4F-418D-AE19-62706E023703}">
                      <ahyp:hlinkClr xmlns:ahyp="http://schemas.microsoft.com/office/drawing/2018/hyperlinkcolor" val="tx"/>
                    </a:ext>
                  </a:extLst>
                </a:hlinkClick>
              </a:rPr>
              <a:t>LDHines@staugustine.edu</a:t>
            </a:r>
            <a:endParaRPr lang="en-US" dirty="0">
              <a:solidFill>
                <a:schemeClr val="accent1">
                  <a:lumMod val="75000"/>
                </a:schemeClr>
              </a:solidFill>
            </a:endParaRPr>
          </a:p>
          <a:p>
            <a:r>
              <a:rPr lang="en-US" dirty="0"/>
              <a:t>Why this training?</a:t>
            </a:r>
          </a:p>
          <a:p>
            <a:r>
              <a:rPr lang="en-US" dirty="0"/>
              <a:t>Key take-aways</a:t>
            </a:r>
          </a:p>
          <a:p>
            <a:r>
              <a:rPr lang="en-US" dirty="0"/>
              <a:t>Documentation</a:t>
            </a:r>
          </a:p>
        </p:txBody>
      </p:sp>
      <p:pic>
        <p:nvPicPr>
          <p:cNvPr id="6" name="Audio 5">
            <a:hlinkClick r:id="" action="ppaction://media"/>
            <a:extLst>
              <a:ext uri="{FF2B5EF4-FFF2-40B4-BE49-F238E27FC236}">
                <a16:creationId xmlns:a16="http://schemas.microsoft.com/office/drawing/2014/main" id="{DCC755BB-A7B7-4B69-8EB0-667433C4DA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0357227"/>
      </p:ext>
    </p:extLst>
  </p:cSld>
  <p:clrMapOvr>
    <a:masterClrMapping/>
  </p:clrMapOvr>
  <mc:AlternateContent xmlns:mc="http://schemas.openxmlformats.org/markup-compatibility/2006">
    <mc:Choice xmlns:p14="http://schemas.microsoft.com/office/powerpoint/2010/main" Requires="p14">
      <p:transition spd="slow" p14:dur="2000" advTm="83887"/>
    </mc:Choice>
    <mc:Fallback>
      <p:transition spd="slow" advTm="83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D76D2-5EBB-44FB-8120-A608934E6DFB}"/>
              </a:ext>
            </a:extLst>
          </p:cNvPr>
          <p:cNvSpPr>
            <a:spLocks noGrp="1"/>
          </p:cNvSpPr>
          <p:nvPr>
            <p:ph type="title"/>
          </p:nvPr>
        </p:nvSpPr>
        <p:spPr/>
        <p:txBody>
          <a:bodyPr/>
          <a:lstStyle/>
          <a:p>
            <a:pPr algn="ctr"/>
            <a:r>
              <a:rPr lang="en-US" dirty="0"/>
              <a:t>SAC BSW mission and vision</a:t>
            </a:r>
          </a:p>
        </p:txBody>
      </p:sp>
      <p:sp>
        <p:nvSpPr>
          <p:cNvPr id="3" name="Content Placeholder 2">
            <a:extLst>
              <a:ext uri="{FF2B5EF4-FFF2-40B4-BE49-F238E27FC236}">
                <a16:creationId xmlns:a16="http://schemas.microsoft.com/office/drawing/2014/main" id="{BC5B0BEA-5065-44B4-AD42-E21B971817F6}"/>
              </a:ext>
            </a:extLst>
          </p:cNvPr>
          <p:cNvSpPr>
            <a:spLocks noGrp="1"/>
          </p:cNvSpPr>
          <p:nvPr>
            <p:ph idx="1"/>
          </p:nvPr>
        </p:nvSpPr>
        <p:spPr/>
        <p:txBody>
          <a:bodyPr>
            <a:normAutofit fontScale="92500" lnSpcReduction="20000"/>
          </a:bodyPr>
          <a:lstStyle/>
          <a:p>
            <a:r>
              <a:rPr lang="en-US" dirty="0"/>
              <a:t>St. Augustine College Mission: St. Augustine College is an independent, bilingual (dual-language) institution of higher education created under the auspices of the Episcopal Diocese to make the American system of higher education accessible to a diverse student population with emphasis on those of Hispanic descent; to strengthen ethnic identity; to reinforce cultural interaction; and to build a bridge to fill cultural, educational, and socio-economic gaps.</a:t>
            </a:r>
          </a:p>
          <a:p>
            <a:r>
              <a:rPr lang="en-US" dirty="0"/>
              <a:t>SAC mission statement for the BSW program: The BSW program educates graduates for entry level into generalist social work practice with diverse urban populations. It does this with particular attention to opportunities to improve social justice, well-being, and access to resources within communities of Latino descent. It aspires to fill cultural, educational, and socioeconomic gaps, beginning with those in the multi-cultural and multi-linguistic neighborhoods of Chicago.</a:t>
            </a:r>
          </a:p>
        </p:txBody>
      </p:sp>
      <p:pic>
        <p:nvPicPr>
          <p:cNvPr id="5" name="Audio 4">
            <a:hlinkClick r:id="" action="ppaction://media"/>
            <a:extLst>
              <a:ext uri="{FF2B5EF4-FFF2-40B4-BE49-F238E27FC236}">
                <a16:creationId xmlns:a16="http://schemas.microsoft.com/office/drawing/2014/main" id="{E41A4E9A-0DBF-40DF-87EB-0E8D05ABE0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4600909"/>
      </p:ext>
    </p:extLst>
  </p:cSld>
  <p:clrMapOvr>
    <a:masterClrMapping/>
  </p:clrMapOvr>
  <mc:AlternateContent xmlns:mc="http://schemas.openxmlformats.org/markup-compatibility/2006">
    <mc:Choice xmlns:p14="http://schemas.microsoft.com/office/powerpoint/2010/main" Requires="p14">
      <p:transition spd="slow" p14:dur="2000" advTm="26785"/>
    </mc:Choice>
    <mc:Fallback>
      <p:transition spd="slow" advTm="26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7EE33-F215-443C-86F6-9A5B53AC495C}"/>
              </a:ext>
            </a:extLst>
          </p:cNvPr>
          <p:cNvSpPr>
            <a:spLocks noGrp="1"/>
          </p:cNvSpPr>
          <p:nvPr>
            <p:ph type="title"/>
          </p:nvPr>
        </p:nvSpPr>
        <p:spPr/>
        <p:txBody>
          <a:bodyPr/>
          <a:lstStyle/>
          <a:p>
            <a:pPr algn="ctr"/>
            <a:r>
              <a:rPr lang="en-US" dirty="0"/>
              <a:t>BSW vision statement</a:t>
            </a:r>
          </a:p>
        </p:txBody>
      </p:sp>
      <p:sp>
        <p:nvSpPr>
          <p:cNvPr id="3" name="Content Placeholder 2">
            <a:extLst>
              <a:ext uri="{FF2B5EF4-FFF2-40B4-BE49-F238E27FC236}">
                <a16:creationId xmlns:a16="http://schemas.microsoft.com/office/drawing/2014/main" id="{FE1F616A-9A53-4156-B3FE-B7DB4118FBF1}"/>
              </a:ext>
            </a:extLst>
          </p:cNvPr>
          <p:cNvSpPr>
            <a:spLocks noGrp="1"/>
          </p:cNvSpPr>
          <p:nvPr>
            <p:ph idx="1"/>
          </p:nvPr>
        </p:nvSpPr>
        <p:spPr/>
        <p:txBody>
          <a:bodyPr/>
          <a:lstStyle/>
          <a:p>
            <a:pPr>
              <a:lnSpc>
                <a:spcPct val="100000"/>
              </a:lnSpc>
            </a:pPr>
            <a:r>
              <a:rPr lang="en-US" dirty="0"/>
              <a:t>The BSW program serves as a bridge where students build confidence and competence</a:t>
            </a:r>
          </a:p>
          <a:p>
            <a:pPr marL="0" indent="0">
              <a:lnSpc>
                <a:spcPct val="100000"/>
              </a:lnSpc>
              <a:buNone/>
            </a:pPr>
            <a:r>
              <a:rPr lang="en-US" dirty="0"/>
              <a:t>for lifelong learning, ethical awareness, and critical thinking; where they build</a:t>
            </a:r>
          </a:p>
          <a:p>
            <a:pPr marL="0" indent="0">
              <a:lnSpc>
                <a:spcPct val="100000"/>
              </a:lnSpc>
              <a:buNone/>
            </a:pPr>
            <a:r>
              <a:rPr lang="en-US" dirty="0"/>
              <a:t>connections for continued learning of English and social work practice; where they</a:t>
            </a:r>
          </a:p>
          <a:p>
            <a:pPr marL="0" indent="0">
              <a:lnSpc>
                <a:spcPct val="100000"/>
              </a:lnSpc>
              <a:buNone/>
            </a:pPr>
            <a:r>
              <a:rPr lang="en-US" dirty="0"/>
              <a:t>develop the means to further extend ethnic identity and cultural interaction into</a:t>
            </a:r>
          </a:p>
          <a:p>
            <a:pPr marL="0" indent="0">
              <a:lnSpc>
                <a:spcPct val="100000"/>
              </a:lnSpc>
              <a:buNone/>
            </a:pPr>
            <a:r>
              <a:rPr lang="en-US" dirty="0"/>
              <a:t>professional employment that expands social justice and improves the well-being of the</a:t>
            </a:r>
          </a:p>
          <a:p>
            <a:pPr marL="0" indent="0">
              <a:lnSpc>
                <a:spcPct val="100000"/>
              </a:lnSpc>
              <a:buNone/>
            </a:pPr>
            <a:r>
              <a:rPr lang="en-US" dirty="0"/>
              <a:t>students, their families, and their communities.</a:t>
            </a:r>
          </a:p>
        </p:txBody>
      </p:sp>
      <p:pic>
        <p:nvPicPr>
          <p:cNvPr id="5" name="Audio 4">
            <a:hlinkClick r:id="" action="ppaction://media"/>
            <a:extLst>
              <a:ext uri="{FF2B5EF4-FFF2-40B4-BE49-F238E27FC236}">
                <a16:creationId xmlns:a16="http://schemas.microsoft.com/office/drawing/2014/main" id="{16FB9D4E-A178-4EA7-8150-7970D7EC58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21958828"/>
      </p:ext>
    </p:extLst>
  </p:cSld>
  <p:clrMapOvr>
    <a:masterClrMapping/>
  </p:clrMapOvr>
  <mc:AlternateContent xmlns:mc="http://schemas.openxmlformats.org/markup-compatibility/2006">
    <mc:Choice xmlns:p14="http://schemas.microsoft.com/office/powerpoint/2010/main" Requires="p14">
      <p:transition spd="slow" p14:dur="2000" advTm="18290"/>
    </mc:Choice>
    <mc:Fallback>
      <p:transition spd="slow" advTm="18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A9B86-AA45-493F-BF6B-B50607CB6CBA}"/>
              </a:ext>
            </a:extLst>
          </p:cNvPr>
          <p:cNvSpPr>
            <a:spLocks noGrp="1"/>
          </p:cNvSpPr>
          <p:nvPr>
            <p:ph type="title"/>
          </p:nvPr>
        </p:nvSpPr>
        <p:spPr/>
        <p:txBody>
          <a:bodyPr/>
          <a:lstStyle/>
          <a:p>
            <a:pPr algn="ctr"/>
            <a:r>
              <a:rPr lang="en-US" dirty="0"/>
              <a:t>Goal of field education</a:t>
            </a:r>
          </a:p>
        </p:txBody>
      </p:sp>
      <p:sp>
        <p:nvSpPr>
          <p:cNvPr id="3" name="Content Placeholder 2">
            <a:extLst>
              <a:ext uri="{FF2B5EF4-FFF2-40B4-BE49-F238E27FC236}">
                <a16:creationId xmlns:a16="http://schemas.microsoft.com/office/drawing/2014/main" id="{5CDC2F42-D778-4EA9-8730-F0BA0418377F}"/>
              </a:ext>
            </a:extLst>
          </p:cNvPr>
          <p:cNvSpPr>
            <a:spLocks noGrp="1"/>
          </p:cNvSpPr>
          <p:nvPr>
            <p:ph idx="1"/>
          </p:nvPr>
        </p:nvSpPr>
        <p:spPr/>
        <p:txBody>
          <a:bodyPr>
            <a:normAutofit fontScale="85000" lnSpcReduction="20000"/>
          </a:bodyPr>
          <a:lstStyle/>
          <a:p>
            <a:pPr marL="457200" indent="-457200">
              <a:buFont typeface="+mj-lt"/>
              <a:buAutoNum type="arabicPeriod"/>
            </a:pPr>
            <a:r>
              <a:rPr lang="en-US" dirty="0"/>
              <a:t>Students demonstrate ethical and professional behavior.</a:t>
            </a:r>
          </a:p>
          <a:p>
            <a:pPr marL="457200" indent="-457200">
              <a:buFont typeface="+mj-lt"/>
              <a:buAutoNum type="arabicPeriod"/>
            </a:pPr>
            <a:r>
              <a:rPr lang="en-US" dirty="0"/>
              <a:t>Students engage diversity and difference in practice.</a:t>
            </a:r>
          </a:p>
          <a:p>
            <a:pPr marL="457200" indent="-457200">
              <a:buFont typeface="+mj-lt"/>
              <a:buAutoNum type="arabicPeriod"/>
            </a:pPr>
            <a:r>
              <a:rPr lang="en-US" dirty="0"/>
              <a:t>Students advance human rights and social, economic, and environmental justice.</a:t>
            </a:r>
          </a:p>
          <a:p>
            <a:pPr marL="457200" indent="-457200">
              <a:buFont typeface="+mj-lt"/>
              <a:buAutoNum type="arabicPeriod"/>
            </a:pPr>
            <a:r>
              <a:rPr lang="en-US" dirty="0"/>
              <a:t>Students engage in practice-informed research and research-informed practice.</a:t>
            </a:r>
          </a:p>
          <a:p>
            <a:pPr marL="457200" indent="-457200">
              <a:buFont typeface="+mj-lt"/>
              <a:buAutoNum type="arabicPeriod"/>
            </a:pPr>
            <a:r>
              <a:rPr lang="en-US" dirty="0"/>
              <a:t>Students think critically to engage in policy practice</a:t>
            </a:r>
          </a:p>
          <a:p>
            <a:pPr marL="457200" indent="-457200">
              <a:buFont typeface="+mj-lt"/>
              <a:buAutoNum type="arabicPeriod"/>
            </a:pPr>
            <a:r>
              <a:rPr lang="en-US" dirty="0"/>
              <a:t>Students engage with individuals, families, groups, organizations, and communities.</a:t>
            </a:r>
          </a:p>
          <a:p>
            <a:pPr marL="457200" indent="-457200">
              <a:buFont typeface="+mj-lt"/>
              <a:buAutoNum type="arabicPeriod"/>
            </a:pPr>
            <a:r>
              <a:rPr lang="en-US" dirty="0"/>
              <a:t>Students asses individuals, families, groups, organizations, and communities.</a:t>
            </a:r>
          </a:p>
          <a:p>
            <a:pPr marL="457200" indent="-457200">
              <a:buFont typeface="+mj-lt"/>
              <a:buAutoNum type="arabicPeriod"/>
            </a:pPr>
            <a:r>
              <a:rPr lang="en-US" dirty="0"/>
              <a:t>Students intervene with individuals, families, groups, organizations, and communities.</a:t>
            </a:r>
          </a:p>
          <a:p>
            <a:pPr marL="457200" indent="-457200">
              <a:buFont typeface="+mj-lt"/>
              <a:buAutoNum type="arabicPeriod"/>
            </a:pPr>
            <a:r>
              <a:rPr lang="en-US" dirty="0"/>
              <a:t>Students evaluate practice with individuals, families, groups, organizations, and communities.</a:t>
            </a:r>
          </a:p>
        </p:txBody>
      </p:sp>
      <p:pic>
        <p:nvPicPr>
          <p:cNvPr id="5" name="Audio 4">
            <a:hlinkClick r:id="" action="ppaction://media"/>
            <a:extLst>
              <a:ext uri="{FF2B5EF4-FFF2-40B4-BE49-F238E27FC236}">
                <a16:creationId xmlns:a16="http://schemas.microsoft.com/office/drawing/2014/main" id="{B3D7B6A2-C9CB-419B-A86C-F6C4D8A134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75320345"/>
      </p:ext>
    </p:extLst>
  </p:cSld>
  <p:clrMapOvr>
    <a:masterClrMapping/>
  </p:clrMapOvr>
  <mc:AlternateContent xmlns:mc="http://schemas.openxmlformats.org/markup-compatibility/2006">
    <mc:Choice xmlns:p14="http://schemas.microsoft.com/office/powerpoint/2010/main" Requires="p14">
      <p:transition spd="slow" p14:dur="2000" advTm="27707"/>
    </mc:Choice>
    <mc:Fallback>
      <p:transition spd="slow" advTm="2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94B40-9AD4-42D1-894C-1E7D9C62900E}"/>
              </a:ext>
            </a:extLst>
          </p:cNvPr>
          <p:cNvSpPr>
            <a:spLocks noGrp="1"/>
          </p:cNvSpPr>
          <p:nvPr>
            <p:ph type="title"/>
          </p:nvPr>
        </p:nvSpPr>
        <p:spPr/>
        <p:txBody>
          <a:bodyPr/>
          <a:lstStyle/>
          <a:p>
            <a:pPr algn="ctr"/>
            <a:r>
              <a:rPr lang="en-US" dirty="0"/>
              <a:t>Overview of field practicum</a:t>
            </a:r>
          </a:p>
        </p:txBody>
      </p:sp>
      <p:sp>
        <p:nvSpPr>
          <p:cNvPr id="3" name="Content Placeholder 2">
            <a:extLst>
              <a:ext uri="{FF2B5EF4-FFF2-40B4-BE49-F238E27FC236}">
                <a16:creationId xmlns:a16="http://schemas.microsoft.com/office/drawing/2014/main" id="{44264BC1-C150-4A37-89BC-8F39998F2795}"/>
              </a:ext>
            </a:extLst>
          </p:cNvPr>
          <p:cNvSpPr>
            <a:spLocks noGrp="1"/>
          </p:cNvSpPr>
          <p:nvPr>
            <p:ph idx="1"/>
          </p:nvPr>
        </p:nvSpPr>
        <p:spPr/>
        <p:txBody>
          <a:bodyPr/>
          <a:lstStyle/>
          <a:p>
            <a:r>
              <a:rPr lang="en-US" dirty="0"/>
              <a:t>CSWE standards</a:t>
            </a:r>
          </a:p>
          <a:p>
            <a:r>
              <a:rPr lang="en-US" dirty="0"/>
              <a:t>420 hours</a:t>
            </a:r>
          </a:p>
          <a:p>
            <a:r>
              <a:rPr lang="en-US" dirty="0"/>
              <a:t>Starting field practicum</a:t>
            </a:r>
          </a:p>
          <a:p>
            <a:r>
              <a:rPr lang="en-US" dirty="0"/>
              <a:t>Field seminar</a:t>
            </a:r>
          </a:p>
        </p:txBody>
      </p:sp>
      <p:pic>
        <p:nvPicPr>
          <p:cNvPr id="5" name="Audio 4">
            <a:hlinkClick r:id="" action="ppaction://media"/>
            <a:extLst>
              <a:ext uri="{FF2B5EF4-FFF2-40B4-BE49-F238E27FC236}">
                <a16:creationId xmlns:a16="http://schemas.microsoft.com/office/drawing/2014/main" id="{67CD281B-3DC8-4F7D-8C28-6899722701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7575995"/>
      </p:ext>
    </p:extLst>
  </p:cSld>
  <p:clrMapOvr>
    <a:masterClrMapping/>
  </p:clrMapOvr>
  <mc:AlternateContent xmlns:mc="http://schemas.openxmlformats.org/markup-compatibility/2006">
    <mc:Choice xmlns:p14="http://schemas.microsoft.com/office/powerpoint/2010/main" Requires="p14">
      <p:transition spd="slow" p14:dur="2000" advTm="113359"/>
    </mc:Choice>
    <mc:Fallback>
      <p:transition spd="slow" advTm="113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684D-0BCC-41DC-A7DB-5EE66524A442}"/>
              </a:ext>
            </a:extLst>
          </p:cNvPr>
          <p:cNvSpPr>
            <a:spLocks noGrp="1"/>
          </p:cNvSpPr>
          <p:nvPr>
            <p:ph type="title"/>
          </p:nvPr>
        </p:nvSpPr>
        <p:spPr/>
        <p:txBody>
          <a:bodyPr/>
          <a:lstStyle/>
          <a:p>
            <a:pPr algn="ctr"/>
            <a:r>
              <a:rPr lang="en-US" dirty="0"/>
              <a:t>Educational elements of field</a:t>
            </a:r>
          </a:p>
        </p:txBody>
      </p:sp>
      <p:pic>
        <p:nvPicPr>
          <p:cNvPr id="9" name="Content Placeholder 8">
            <a:extLst>
              <a:ext uri="{FF2B5EF4-FFF2-40B4-BE49-F238E27FC236}">
                <a16:creationId xmlns:a16="http://schemas.microsoft.com/office/drawing/2014/main" id="{61497DCF-0DB4-4DB7-89C0-3B736C93646F}"/>
              </a:ext>
            </a:extLst>
          </p:cNvPr>
          <p:cNvPicPr>
            <a:picLocks noGrp="1" noChangeAspect="1"/>
          </p:cNvPicPr>
          <p:nvPr>
            <p:ph idx="1"/>
          </p:nvPr>
        </p:nvPicPr>
        <p:blipFill>
          <a:blip r:embed="rId5"/>
          <a:stretch>
            <a:fillRect/>
          </a:stretch>
        </p:blipFill>
        <p:spPr>
          <a:xfrm>
            <a:off x="4300689" y="1952090"/>
            <a:ext cx="3590623" cy="4101391"/>
          </a:xfrm>
          <a:prstGeom prst="rect">
            <a:avLst/>
          </a:prstGeom>
        </p:spPr>
      </p:pic>
      <p:pic>
        <p:nvPicPr>
          <p:cNvPr id="4" name="Audio 3">
            <a:hlinkClick r:id="" action="ppaction://media"/>
            <a:extLst>
              <a:ext uri="{FF2B5EF4-FFF2-40B4-BE49-F238E27FC236}">
                <a16:creationId xmlns:a16="http://schemas.microsoft.com/office/drawing/2014/main" id="{797BC968-4A2E-4D6D-AC94-8F7F9E4FB3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3879701"/>
      </p:ext>
    </p:extLst>
  </p:cSld>
  <p:clrMapOvr>
    <a:masterClrMapping/>
  </p:clrMapOvr>
  <mc:AlternateContent xmlns:mc="http://schemas.openxmlformats.org/markup-compatibility/2006">
    <mc:Choice xmlns:p14="http://schemas.microsoft.com/office/powerpoint/2010/main" Requires="p14">
      <p:transition spd="slow" p14:dur="2000" advTm="27445"/>
    </mc:Choice>
    <mc:Fallback>
      <p:transition spd="slow" advTm="2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03331-A746-41E7-88A1-66857715CB70}"/>
              </a:ext>
            </a:extLst>
          </p:cNvPr>
          <p:cNvSpPr>
            <a:spLocks noGrp="1"/>
          </p:cNvSpPr>
          <p:nvPr>
            <p:ph type="title"/>
          </p:nvPr>
        </p:nvSpPr>
        <p:spPr/>
        <p:txBody>
          <a:bodyPr/>
          <a:lstStyle/>
          <a:p>
            <a:pPr algn="ctr"/>
            <a:r>
              <a:rPr lang="en-US" dirty="0"/>
              <a:t>Field policies and procedures</a:t>
            </a:r>
          </a:p>
        </p:txBody>
      </p:sp>
      <p:sp>
        <p:nvSpPr>
          <p:cNvPr id="3" name="Content Placeholder 2">
            <a:extLst>
              <a:ext uri="{FF2B5EF4-FFF2-40B4-BE49-F238E27FC236}">
                <a16:creationId xmlns:a16="http://schemas.microsoft.com/office/drawing/2014/main" id="{4A3E76D2-1D01-4BF5-A838-7B3A49455579}"/>
              </a:ext>
            </a:extLst>
          </p:cNvPr>
          <p:cNvSpPr>
            <a:spLocks noGrp="1"/>
          </p:cNvSpPr>
          <p:nvPr>
            <p:ph idx="1"/>
          </p:nvPr>
        </p:nvSpPr>
        <p:spPr/>
        <p:txBody>
          <a:bodyPr/>
          <a:lstStyle/>
          <a:p>
            <a:r>
              <a:rPr lang="en-US" dirty="0"/>
              <a:t>Two student evaluations</a:t>
            </a:r>
          </a:p>
          <a:p>
            <a:r>
              <a:rPr lang="en-US" dirty="0"/>
              <a:t>Site visit</a:t>
            </a:r>
          </a:p>
          <a:p>
            <a:r>
              <a:rPr lang="en-US" dirty="0"/>
              <a:t>Who can be a field supervisor/ task supervisor?</a:t>
            </a:r>
          </a:p>
          <a:p>
            <a:pPr marL="0" indent="0">
              <a:buNone/>
            </a:pPr>
            <a:endParaRPr lang="en-US" dirty="0"/>
          </a:p>
        </p:txBody>
      </p:sp>
      <p:pic>
        <p:nvPicPr>
          <p:cNvPr id="5" name="Audio 4">
            <a:hlinkClick r:id="" action="ppaction://media"/>
            <a:extLst>
              <a:ext uri="{FF2B5EF4-FFF2-40B4-BE49-F238E27FC236}">
                <a16:creationId xmlns:a16="http://schemas.microsoft.com/office/drawing/2014/main" id="{A3CE7F00-B866-4CD2-A118-09EED899FF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6680702"/>
      </p:ext>
    </p:extLst>
  </p:cSld>
  <p:clrMapOvr>
    <a:masterClrMapping/>
  </p:clrMapOvr>
  <mc:AlternateContent xmlns:mc="http://schemas.openxmlformats.org/markup-compatibility/2006">
    <mc:Choice xmlns:p14="http://schemas.microsoft.com/office/powerpoint/2010/main" Requires="p14">
      <p:transition spd="slow" p14:dur="2000" advTm="110325"/>
    </mc:Choice>
    <mc:Fallback>
      <p:transition spd="slow" advTm="110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1CCC-514B-4C8D-9586-E85BE2885B2E}"/>
              </a:ext>
            </a:extLst>
          </p:cNvPr>
          <p:cNvSpPr>
            <a:spLocks noGrp="1"/>
          </p:cNvSpPr>
          <p:nvPr>
            <p:ph type="title"/>
          </p:nvPr>
        </p:nvSpPr>
        <p:spPr/>
        <p:txBody>
          <a:bodyPr/>
          <a:lstStyle/>
          <a:p>
            <a:pPr algn="ctr"/>
            <a:r>
              <a:rPr lang="en-US" dirty="0"/>
              <a:t>Safety in the field</a:t>
            </a:r>
          </a:p>
        </p:txBody>
      </p:sp>
      <p:sp>
        <p:nvSpPr>
          <p:cNvPr id="3" name="Content Placeholder 2">
            <a:extLst>
              <a:ext uri="{FF2B5EF4-FFF2-40B4-BE49-F238E27FC236}">
                <a16:creationId xmlns:a16="http://schemas.microsoft.com/office/drawing/2014/main" id="{9D469EB1-CDF1-4241-AF69-79E2037D5777}"/>
              </a:ext>
            </a:extLst>
          </p:cNvPr>
          <p:cNvSpPr>
            <a:spLocks noGrp="1"/>
          </p:cNvSpPr>
          <p:nvPr>
            <p:ph idx="1"/>
          </p:nvPr>
        </p:nvSpPr>
        <p:spPr/>
        <p:txBody>
          <a:bodyPr/>
          <a:lstStyle/>
          <a:p>
            <a:r>
              <a:rPr lang="en-US" dirty="0"/>
              <a:t>Orientation</a:t>
            </a:r>
          </a:p>
          <a:p>
            <a:r>
              <a:rPr lang="en-US" dirty="0"/>
              <a:t>Mandated reporting</a:t>
            </a:r>
          </a:p>
          <a:p>
            <a:r>
              <a:rPr lang="en-US" dirty="0"/>
              <a:t>Sexual harassment and discrimination</a:t>
            </a:r>
          </a:p>
          <a:p>
            <a:endParaRPr lang="en-US" dirty="0"/>
          </a:p>
        </p:txBody>
      </p:sp>
      <p:pic>
        <p:nvPicPr>
          <p:cNvPr id="5" name="Audio 4">
            <a:hlinkClick r:id="" action="ppaction://media"/>
            <a:extLst>
              <a:ext uri="{FF2B5EF4-FFF2-40B4-BE49-F238E27FC236}">
                <a16:creationId xmlns:a16="http://schemas.microsoft.com/office/drawing/2014/main" id="{2BBE1CF9-B2A6-43F2-B646-E84E590CD5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01283033"/>
      </p:ext>
    </p:extLst>
  </p:cSld>
  <p:clrMapOvr>
    <a:masterClrMapping/>
  </p:clrMapOvr>
  <mc:AlternateContent xmlns:mc="http://schemas.openxmlformats.org/markup-compatibility/2006">
    <mc:Choice xmlns:p14="http://schemas.microsoft.com/office/powerpoint/2010/main" Requires="p14">
      <p:transition spd="slow" p14:dur="2000" advTm="134900"/>
    </mc:Choice>
    <mc:Fallback>
      <p:transition spd="slow" advTm="134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6146</TotalTime>
  <Words>918</Words>
  <Application>Microsoft Office PowerPoint</Application>
  <PresentationFormat>Widescreen</PresentationFormat>
  <Paragraphs>105</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Gill Sans MT</vt:lpstr>
      <vt:lpstr>Wingdings</vt:lpstr>
      <vt:lpstr>Gallery</vt:lpstr>
      <vt:lpstr>Training for field &amp; task supervisors</vt:lpstr>
      <vt:lpstr>Welcome</vt:lpstr>
      <vt:lpstr>SAC BSW mission and vision</vt:lpstr>
      <vt:lpstr>BSW vision statement</vt:lpstr>
      <vt:lpstr>Goal of field education</vt:lpstr>
      <vt:lpstr>Overview of field practicum</vt:lpstr>
      <vt:lpstr>Educational elements of field</vt:lpstr>
      <vt:lpstr>Field policies and procedures</vt:lpstr>
      <vt:lpstr>Safety in the field</vt:lpstr>
      <vt:lpstr>Students with disabilities</vt:lpstr>
      <vt:lpstr>The school’s role in field education</vt:lpstr>
      <vt:lpstr>The agency's role in field education</vt:lpstr>
      <vt:lpstr>The student’s role in field placement</vt:lpstr>
      <vt:lpstr>The student’s role in field placement, cont’d</vt:lpstr>
      <vt:lpstr>Thank you/ Acknowledgement 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for field &amp; task supervisors</dc:title>
  <dc:creator>Angelica Guillen</dc:creator>
  <cp:lastModifiedBy>Angelica Guillen</cp:lastModifiedBy>
  <cp:revision>111</cp:revision>
  <dcterms:created xsi:type="dcterms:W3CDTF">2021-02-08T20:27:15Z</dcterms:created>
  <dcterms:modified xsi:type="dcterms:W3CDTF">2021-07-12T20:18:19Z</dcterms:modified>
</cp:coreProperties>
</file>